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508c609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508c609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Directed edge from drug1 to drug2 if drug2 was mentioned in a review for drug1.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fb577a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fb577a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In Degree: which drugs have the highest number of mentions within reviews of other drugs</a:t>
            </a:r>
            <a:endParaRPr/>
          </a:p>
          <a:p>
            <a:pPr indent="0" lvl="0" marL="0" rtl="0" algn="l">
              <a:spcBef>
                <a:spcPts val="0"/>
              </a:spcBef>
              <a:spcAft>
                <a:spcPts val="0"/>
              </a:spcAft>
              <a:buNone/>
            </a:pPr>
            <a:r>
              <a:rPr lang="en"/>
              <a:t>Top5 out Degree: which drugs have had the highest number of other drugs mentioned in it’s reviews</a:t>
            </a:r>
            <a:endParaRPr/>
          </a:p>
          <a:p>
            <a:pPr indent="0" lvl="0" marL="0" rtl="0" algn="l">
              <a:spcBef>
                <a:spcPts val="0"/>
              </a:spcBef>
              <a:spcAft>
                <a:spcPts val="0"/>
              </a:spcAft>
              <a:buNone/>
            </a:pPr>
            <a:r>
              <a:rPr lang="en"/>
              <a:t>WHAT MIGHT THIS MEAN FOR THESE DRUGS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508c6097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508c6097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3a59f7e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3a59f7e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63a59f7e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63a59f7e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3a59f7e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3a59f7e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shape.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63a59f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63a59f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Notable</a:t>
            </a:r>
            <a:r>
              <a:rPr lang="en"/>
              <a:t> 4-5 star words: need, like, focus, feel, able, better</a:t>
            </a:r>
            <a:endParaRPr/>
          </a:p>
          <a:p>
            <a:pPr indent="0" lvl="0" marL="0" rtl="0" algn="l">
              <a:spcBef>
                <a:spcPts val="0"/>
              </a:spcBef>
              <a:spcAft>
                <a:spcPts val="0"/>
              </a:spcAft>
              <a:buNone/>
            </a:pPr>
            <a:r>
              <a:rPr lang="en"/>
              <a:t>Notable 1-2 star: depress, addict, stop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63a59f7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63a59f7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 adderall satisfaction analysis, - Bigrams for most and least satisfaction reviews</a:t>
            </a:r>
            <a:endParaRPr/>
          </a:p>
          <a:p>
            <a:pPr indent="0" lvl="0" marL="0" rtl="0" algn="l">
              <a:spcBef>
                <a:spcPts val="0"/>
              </a:spcBef>
              <a:spcAft>
                <a:spcPts val="0"/>
              </a:spcAft>
              <a:buNone/>
            </a:pPr>
            <a:r>
              <a:rPr lang="en"/>
              <a:t>Positive- allows us to get a little more context into why these people are </a:t>
            </a:r>
            <a:r>
              <a:rPr lang="en"/>
              <a:t>giving the drug a positive review and what things they are accounting for in their positive reviews.</a:t>
            </a:r>
            <a:endParaRPr/>
          </a:p>
          <a:p>
            <a:pPr indent="0" lvl="0" marL="0" rtl="0" algn="l">
              <a:spcBef>
                <a:spcPts val="0"/>
              </a:spcBef>
              <a:spcAft>
                <a:spcPts val="0"/>
              </a:spcAft>
              <a:buNone/>
            </a:pPr>
            <a:r>
              <a:rPr lang="en"/>
              <a:t>Negative- allows us to get more context into why people are reviewing this negatively, note some positive word pairs in , allow us to identify negative side effects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63a59f7e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63a59f7e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total emotions for higher satisfaction - people who rate higher have less emotion total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Left graph is stackged together, right is separating them into different emotions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hen giving 1 start = they are more emotion than 2 - 5 stars</a:t>
            </a:r>
            <a:endParaRPr/>
          </a:p>
          <a:p>
            <a:pPr indent="0" lvl="0" marL="0" rtl="0" algn="l">
              <a:spcBef>
                <a:spcPts val="0"/>
              </a:spcBef>
              <a:spcAft>
                <a:spcPts val="0"/>
              </a:spcAft>
              <a:buClr>
                <a:schemeClr val="dk1"/>
              </a:buClr>
              <a:buSzPts val="1100"/>
              <a:buFont typeface="Arial"/>
              <a:buNone/>
            </a:pPr>
            <a:r>
              <a:rPr lang="en"/>
              <a:t>when giving 3 they are not super emotions, they are not writing bad words and more average review.</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fcc80a75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fcc80a75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508c609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508c609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6572 different drugs in dataset, 1806 different conditions, 360,000 total reviews in dataset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63a59f7e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63a59f7e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Adderall compared to other similar drugs.</a:t>
            </a:r>
            <a:endParaRPr/>
          </a:p>
          <a:p>
            <a:pPr indent="0" lvl="0" marL="0" rtl="0" algn="l">
              <a:spcBef>
                <a:spcPts val="0"/>
              </a:spcBef>
              <a:spcAft>
                <a:spcPts val="0"/>
              </a:spcAft>
              <a:buNone/>
            </a:pPr>
            <a:r>
              <a:rPr lang="en"/>
              <a:t>Used to evaluate performance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eb94ae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eb94ae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501f44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5501f44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rug associations = network</a:t>
            </a:r>
            <a:endParaRPr/>
          </a:p>
          <a:p>
            <a:pPr indent="0" lvl="0" marL="0" rtl="0" algn="l">
              <a:spcBef>
                <a:spcPts val="0"/>
              </a:spcBef>
              <a:spcAft>
                <a:spcPts val="0"/>
              </a:spcAft>
              <a:buNone/>
            </a:pPr>
            <a:r>
              <a:rPr lang="en"/>
              <a:t>Use cases = specific drugs and how pha can use this info.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63a59f7e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63a59f7e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63a59f7e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63a59f7e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preprocessing of dataset and some issues we had to either deal with or ignore but still identify as they could cause some issues in later analysis.</a:t>
            </a:r>
            <a:endParaRPr/>
          </a:p>
          <a:p>
            <a:pPr indent="0" lvl="0" marL="0" rtl="0" algn="l">
              <a:spcBef>
                <a:spcPts val="0"/>
              </a:spcBef>
              <a:spcAft>
                <a:spcPts val="0"/>
              </a:spcAft>
              <a:buNone/>
            </a:pPr>
            <a:r>
              <a:rPr lang="en"/>
              <a:t>Similarities - whether to count drugs as the same or not if under different id but very similar, </a:t>
            </a:r>
            <a:r>
              <a:rPr lang="en"/>
              <a:t>adderall</a:t>
            </a:r>
            <a:r>
              <a:rPr lang="en"/>
              <a:t> vs adderall XR, same with conditions just different wording</a:t>
            </a:r>
            <a:endParaRPr/>
          </a:p>
          <a:p>
            <a:pPr indent="0" lvl="0" marL="0" rtl="0" algn="l">
              <a:spcBef>
                <a:spcPts val="0"/>
              </a:spcBef>
              <a:spcAft>
                <a:spcPts val="0"/>
              </a:spcAft>
              <a:buNone/>
            </a:pPr>
            <a:r>
              <a:rPr lang="en"/>
              <a:t>Skewing - some drugs with only 1 review with can mess with analysis</a:t>
            </a:r>
            <a:endParaRPr/>
          </a:p>
          <a:p>
            <a:pPr indent="0" lvl="0" marL="0" rtl="0" algn="l">
              <a:spcBef>
                <a:spcPts val="0"/>
              </a:spcBef>
              <a:spcAft>
                <a:spcPts val="0"/>
              </a:spcAft>
              <a:buNone/>
            </a:pPr>
            <a:r>
              <a:rPr lang="en"/>
              <a:t>Condition simi = depression, depression and etc.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some reviews have different drug names with same id. </a:t>
            </a:r>
            <a:r>
              <a:rPr lang="en"/>
              <a:t>scripting</a:t>
            </a:r>
            <a:r>
              <a:rPr lang="en"/>
              <a:t> issue when they got the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63a59f7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63a59f7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question to try and answer?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508c609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508c609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network shows red for drug nodes and blue for condition nodes and each drug node has directed edges toward each condition for which the drug has been reviewed for. Can use in different ways, to see which drugs are mentioned with highest number of different conditions, which conditions are reviewed with the highest number of different drugs. Which drugs are most similar in terms of which conditions they are reviewed with etc. Which conditions are most associated in reviews with a drug etc.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508c609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508c609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Means</a:t>
            </a:r>
            <a:r>
              <a:rPr lang="en"/>
              <a:t> that these drugs apply to many different things and can be used in a variety of ways whereas vice versa the lowest out degree drugs would be more niche and catered toward a single condition.</a:t>
            </a:r>
            <a:endParaRPr/>
          </a:p>
          <a:p>
            <a:pPr indent="-298450" lvl="0" marL="457200" rtl="0" algn="l">
              <a:spcBef>
                <a:spcPts val="0"/>
              </a:spcBef>
              <a:spcAft>
                <a:spcPts val="0"/>
              </a:spcAft>
              <a:buSzPts val="1100"/>
              <a:buAutoNum type="arabicPeriod"/>
            </a:pPr>
            <a:r>
              <a:rPr lang="en"/>
              <a:t>Means that these conditions have the highest amount of different drugs on webmd that can be used to treat them, more common conditions - high blood pressure, osteoporosis, birth control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508c60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508c609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Zoomed in on single node for better understanding or how this can be used to gain insights. Looking at amoxicillin and the different conditions around 35 that have been identified as used for in a review and </a:t>
            </a:r>
            <a:r>
              <a:rPr lang="en"/>
              <a:t>weighted by the number of reviews for each specific condition. Amoxicillin is an antibiotic commonly used for bacterial infections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53225"/>
            <a:ext cx="8520600" cy="8163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80"/>
              <a:t>Analyzing </a:t>
            </a:r>
            <a:r>
              <a:rPr lang="en" sz="4080"/>
              <a:t>WebMD drug reviews</a:t>
            </a:r>
            <a:endParaRPr sz="4080"/>
          </a:p>
        </p:txBody>
      </p:sp>
      <p:sp>
        <p:nvSpPr>
          <p:cNvPr id="55" name="Google Shape;55;p13"/>
          <p:cNvSpPr txBox="1"/>
          <p:nvPr>
            <p:ph idx="1" type="subTitle"/>
          </p:nvPr>
        </p:nvSpPr>
        <p:spPr>
          <a:xfrm>
            <a:off x="311700" y="3258625"/>
            <a:ext cx="4612500" cy="1241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500">
                <a:solidFill>
                  <a:srgbClr val="B7B7B7"/>
                </a:solidFill>
              </a:rPr>
              <a:t>By: </a:t>
            </a:r>
            <a:r>
              <a:rPr lang="en" sz="2500">
                <a:solidFill>
                  <a:srgbClr val="B7B7B7"/>
                </a:solidFill>
              </a:rPr>
              <a:t>Kelvin Encarnacao, Abhinav Raghupathy, Jay Jiang</a:t>
            </a:r>
            <a:endParaRPr sz="2500">
              <a:solidFill>
                <a:srgbClr val="B7B7B7"/>
              </a:solidFill>
            </a:endParaRPr>
          </a:p>
        </p:txBody>
      </p:sp>
      <p:pic>
        <p:nvPicPr>
          <p:cNvPr id="56" name="Google Shape;56;p13"/>
          <p:cNvPicPr preferRelativeResize="0"/>
          <p:nvPr/>
        </p:nvPicPr>
        <p:blipFill>
          <a:blip r:embed="rId3">
            <a:alphaModFix/>
          </a:blip>
          <a:stretch>
            <a:fillRect/>
          </a:stretch>
        </p:blipFill>
        <p:spPr>
          <a:xfrm>
            <a:off x="6139900" y="2648588"/>
            <a:ext cx="2166125" cy="2166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26400" y="445025"/>
            <a:ext cx="3615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Drug-Drug relationships</a:t>
            </a:r>
            <a:endParaRPr sz="2520"/>
          </a:p>
        </p:txBody>
      </p:sp>
      <p:pic>
        <p:nvPicPr>
          <p:cNvPr id="120" name="Google Shape;120;p22"/>
          <p:cNvPicPr preferRelativeResize="0"/>
          <p:nvPr/>
        </p:nvPicPr>
        <p:blipFill>
          <a:blip r:embed="rId3">
            <a:alphaModFix/>
          </a:blip>
          <a:stretch>
            <a:fillRect/>
          </a:stretch>
        </p:blipFill>
        <p:spPr>
          <a:xfrm>
            <a:off x="3938970" y="1"/>
            <a:ext cx="5205030" cy="5143500"/>
          </a:xfrm>
          <a:prstGeom prst="rect">
            <a:avLst/>
          </a:prstGeom>
          <a:noFill/>
          <a:ln>
            <a:noFill/>
          </a:ln>
        </p:spPr>
      </p:pic>
      <p:sp>
        <p:nvSpPr>
          <p:cNvPr id="121" name="Google Shape;121;p22"/>
          <p:cNvSpPr txBox="1"/>
          <p:nvPr/>
        </p:nvSpPr>
        <p:spPr>
          <a:xfrm>
            <a:off x="226500" y="1223975"/>
            <a:ext cx="36153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Nodes = Drugs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Edges displaying drug’s appearance in another drug’s review</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4209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Degree Centrality Measures</a:t>
            </a:r>
            <a:endParaRPr/>
          </a:p>
        </p:txBody>
      </p:sp>
      <p:sp>
        <p:nvSpPr>
          <p:cNvPr id="127" name="Google Shape;127;p23"/>
          <p:cNvSpPr txBox="1"/>
          <p:nvPr>
            <p:ph idx="1" type="body"/>
          </p:nvPr>
        </p:nvSpPr>
        <p:spPr>
          <a:xfrm>
            <a:off x="481500" y="1435475"/>
            <a:ext cx="3692700" cy="334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Top 5 In-Degree - Drugs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Tylenol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Prednisone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Benadryl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Ibuprofen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Aspirin</a:t>
            </a:r>
            <a:endParaRPr>
              <a:solidFill>
                <a:schemeClr val="dk1"/>
              </a:solidFill>
            </a:endParaRPr>
          </a:p>
          <a:p>
            <a:pPr indent="0" lvl="0" marL="0" rtl="0" algn="l">
              <a:spcBef>
                <a:spcPts val="1200"/>
              </a:spcBef>
              <a:spcAft>
                <a:spcPts val="1200"/>
              </a:spcAft>
              <a:buNone/>
            </a:pPr>
            <a:r>
              <a:rPr lang="en">
                <a:solidFill>
                  <a:schemeClr val="dk1"/>
                </a:solidFill>
              </a:rPr>
              <a:t>*Drugs mentioned the highest number of times in other drug reviews</a:t>
            </a:r>
            <a:endParaRPr>
              <a:solidFill>
                <a:schemeClr val="dk1"/>
              </a:solidFill>
            </a:endParaRPr>
          </a:p>
        </p:txBody>
      </p:sp>
      <p:sp>
        <p:nvSpPr>
          <p:cNvPr id="128" name="Google Shape;128;p23"/>
          <p:cNvSpPr txBox="1"/>
          <p:nvPr>
            <p:ph idx="1" type="body"/>
          </p:nvPr>
        </p:nvSpPr>
        <p:spPr>
          <a:xfrm>
            <a:off x="4662825" y="1435475"/>
            <a:ext cx="3607800" cy="334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Top 5 Out-Degree - Drugs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Cymbalta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Lisinopril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Topamax</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Prednisone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Lyrica</a:t>
            </a:r>
            <a:endParaRPr>
              <a:solidFill>
                <a:schemeClr val="dk1"/>
              </a:solidFill>
            </a:endParaRPr>
          </a:p>
          <a:p>
            <a:pPr indent="0" lvl="0" marL="0" rtl="0" algn="l">
              <a:spcBef>
                <a:spcPts val="1200"/>
              </a:spcBef>
              <a:spcAft>
                <a:spcPts val="1200"/>
              </a:spcAft>
              <a:buNone/>
            </a:pPr>
            <a:r>
              <a:rPr lang="en">
                <a:solidFill>
                  <a:schemeClr val="dk1"/>
                </a:solidFill>
              </a:rPr>
              <a:t>*Drugs with the most mentions of different drugs in reviews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0" y="452100"/>
            <a:ext cx="34668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Drug Use Case</a:t>
            </a:r>
            <a:endParaRPr sz="2420"/>
          </a:p>
        </p:txBody>
      </p:sp>
      <p:sp>
        <p:nvSpPr>
          <p:cNvPr id="134" name="Google Shape;134;p24"/>
          <p:cNvSpPr txBox="1"/>
          <p:nvPr>
            <p:ph idx="1" type="body"/>
          </p:nvPr>
        </p:nvSpPr>
        <p:spPr>
          <a:xfrm>
            <a:off x="75375" y="1174050"/>
            <a:ext cx="3391500" cy="3021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Drug: </a:t>
            </a:r>
            <a:r>
              <a:rPr b="1" lang="en" sz="1700">
                <a:solidFill>
                  <a:srgbClr val="FFFF00"/>
                </a:solidFill>
                <a:highlight>
                  <a:schemeClr val="lt1"/>
                </a:highlight>
              </a:rPr>
              <a:t>Prozac</a:t>
            </a:r>
            <a:endParaRPr b="1" sz="1700">
              <a:solidFill>
                <a:srgbClr val="FFFF00"/>
              </a:solidFill>
              <a:highlight>
                <a:schemeClr val="lt1"/>
              </a:highlight>
            </a:endParaRPr>
          </a:p>
          <a:p>
            <a:pPr indent="-336550" lvl="0" marL="457200" rtl="0" algn="l">
              <a:spcBef>
                <a:spcPts val="0"/>
              </a:spcBef>
              <a:spcAft>
                <a:spcPts val="0"/>
              </a:spcAft>
              <a:buClr>
                <a:schemeClr val="dk1"/>
              </a:buClr>
              <a:buSzPts val="1700"/>
              <a:buChar char="●"/>
            </a:pPr>
            <a:r>
              <a:rPr lang="en" sz="1700">
                <a:solidFill>
                  <a:schemeClr val="dk1"/>
                </a:solidFill>
              </a:rPr>
              <a:t>Weighted edges based on number of times (other) drug was mentioned in a review.</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Related drugs from user experiences - different insights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Looking deeper at edges example: </a:t>
            </a:r>
            <a:r>
              <a:rPr lang="en" sz="1700">
                <a:solidFill>
                  <a:srgbClr val="FF0000"/>
                </a:solidFill>
                <a:highlight>
                  <a:schemeClr val="lt1"/>
                </a:highlight>
              </a:rPr>
              <a:t>Topamax</a:t>
            </a:r>
            <a:endParaRPr sz="1700">
              <a:solidFill>
                <a:srgbClr val="FF0000"/>
              </a:solidFill>
              <a:highlight>
                <a:schemeClr val="lt1"/>
              </a:highlight>
            </a:endParaRPr>
          </a:p>
        </p:txBody>
      </p:sp>
      <p:pic>
        <p:nvPicPr>
          <p:cNvPr id="135" name="Google Shape;135;p24"/>
          <p:cNvPicPr preferRelativeResize="0"/>
          <p:nvPr/>
        </p:nvPicPr>
        <p:blipFill rotWithShape="1">
          <a:blip r:embed="rId3">
            <a:alphaModFix/>
          </a:blip>
          <a:srcRect b="14830" l="13111" r="10125" t="14816"/>
          <a:stretch/>
        </p:blipFill>
        <p:spPr>
          <a:xfrm>
            <a:off x="3531775" y="0"/>
            <a:ext cx="5612221" cy="5143501"/>
          </a:xfrm>
          <a:prstGeom prst="rect">
            <a:avLst/>
          </a:prstGeom>
          <a:noFill/>
          <a:ln>
            <a:noFill/>
          </a:ln>
        </p:spPr>
      </p:pic>
      <p:sp>
        <p:nvSpPr>
          <p:cNvPr id="136" name="Google Shape;136;p24"/>
          <p:cNvSpPr/>
          <p:nvPr/>
        </p:nvSpPr>
        <p:spPr>
          <a:xfrm>
            <a:off x="5576108" y="275628"/>
            <a:ext cx="422425" cy="358775"/>
          </a:xfrm>
          <a:custGeom>
            <a:rect b="b" l="l" r="r" t="t"/>
            <a:pathLst>
              <a:path extrusionOk="0" h="14351" w="16897">
                <a:moveTo>
                  <a:pt x="10713" y="295"/>
                </a:moveTo>
                <a:cubicBezTo>
                  <a:pt x="7976" y="295"/>
                  <a:pt x="5022" y="-500"/>
                  <a:pt x="2506" y="578"/>
                </a:cubicBezTo>
                <a:cubicBezTo>
                  <a:pt x="147" y="1589"/>
                  <a:pt x="-380" y="5446"/>
                  <a:pt x="242" y="7936"/>
                </a:cubicBezTo>
                <a:cubicBezTo>
                  <a:pt x="1466" y="12831"/>
                  <a:pt x="10194" y="16112"/>
                  <a:pt x="14392" y="13313"/>
                </a:cubicBezTo>
                <a:cubicBezTo>
                  <a:pt x="17536" y="11217"/>
                  <a:pt x="17629" y="4664"/>
                  <a:pt x="14958" y="1993"/>
                </a:cubicBezTo>
                <a:cubicBezTo>
                  <a:pt x="12956" y="-9"/>
                  <a:pt x="8470" y="-292"/>
                  <a:pt x="6468" y="171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Prozac case - closer look at edges (Topamax)</a:t>
            </a:r>
            <a:endParaRPr/>
          </a:p>
        </p:txBody>
      </p:sp>
      <p:sp>
        <p:nvSpPr>
          <p:cNvPr id="142" name="Google Shape;142;p25"/>
          <p:cNvSpPr txBox="1"/>
          <p:nvPr>
            <p:ph idx="1" type="body"/>
          </p:nvPr>
        </p:nvSpPr>
        <p:spPr>
          <a:xfrm>
            <a:off x="311700" y="1152475"/>
            <a:ext cx="8520600" cy="3899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What do these reviews look like?</a:t>
            </a:r>
            <a:endParaRPr>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My depression was caused by side-effects from an anti-epileptic drug I got prescribed a few </a:t>
            </a:r>
            <a:r>
              <a:rPr lang="en" sz="1100">
                <a:solidFill>
                  <a:schemeClr val="dk1"/>
                </a:solidFill>
              </a:rPr>
              <a:t>months</a:t>
            </a:r>
            <a:r>
              <a:rPr lang="en" sz="1100">
                <a:solidFill>
                  <a:schemeClr val="dk1"/>
                </a:solidFill>
              </a:rPr>
              <a:t> earlier (</a:t>
            </a:r>
            <a:r>
              <a:rPr lang="en" sz="1100">
                <a:solidFill>
                  <a:srgbClr val="FF0000"/>
                </a:solidFill>
              </a:rPr>
              <a:t>topamax</a:t>
            </a:r>
            <a:r>
              <a:rPr lang="en" sz="1100">
                <a:solidFill>
                  <a:schemeClr val="dk1"/>
                </a:solidFill>
              </a:rPr>
              <a:t>).  Prozac certainly stopped the depression - in less than 2wks I was completely homicidal! If I'd had the means I would have been a clock-tower sniper!  PROZAC IS DANGEROUS!!!! Needless to say, I was taken off the drug immediately - put into respite and lost my son until 'I' could prove that I was sane.  Thanks Prozac.  - 1 star</a:t>
            </a:r>
            <a:endParaRPr sz="1100">
              <a:solidFill>
                <a:schemeClr val="dk1"/>
              </a:solidFill>
            </a:endParaRPr>
          </a:p>
          <a:p>
            <a:pPr indent="-298450" lvl="0" marL="457200" rtl="0" algn="l">
              <a:spcBef>
                <a:spcPts val="1000"/>
              </a:spcBef>
              <a:spcAft>
                <a:spcPts val="0"/>
              </a:spcAft>
              <a:buClr>
                <a:schemeClr val="dk1"/>
              </a:buClr>
              <a:buSzPts val="1100"/>
              <a:buChar char="●"/>
            </a:pPr>
            <a:r>
              <a:rPr lang="en" sz="1100">
                <a:solidFill>
                  <a:schemeClr val="dk1"/>
                </a:solidFill>
              </a:rPr>
              <a:t>At first, It started off well, over the years, I have noticed that it is not as effective.  At first I was </a:t>
            </a:r>
            <a:r>
              <a:rPr lang="en" sz="1100">
                <a:solidFill>
                  <a:schemeClr val="dk1"/>
                </a:solidFill>
              </a:rPr>
              <a:t>diagnosed</a:t>
            </a:r>
            <a:r>
              <a:rPr lang="en" sz="1100">
                <a:solidFill>
                  <a:schemeClr val="dk1"/>
                </a:solidFill>
              </a:rPr>
              <a:t> with basic depression and It worked fine and now I have been </a:t>
            </a:r>
            <a:r>
              <a:rPr lang="en" sz="1100">
                <a:solidFill>
                  <a:schemeClr val="dk1"/>
                </a:solidFill>
              </a:rPr>
              <a:t>diagnosed</a:t>
            </a:r>
            <a:r>
              <a:rPr lang="en" sz="1100">
                <a:solidFill>
                  <a:schemeClr val="dk1"/>
                </a:solidFill>
              </a:rPr>
              <a:t> with bio bolar and I think that the treatment is no </a:t>
            </a:r>
            <a:r>
              <a:rPr lang="en" sz="1100">
                <a:solidFill>
                  <a:schemeClr val="dk1"/>
                </a:solidFill>
              </a:rPr>
              <a:t>longer</a:t>
            </a:r>
            <a:r>
              <a:rPr lang="en" sz="1100">
                <a:solidFill>
                  <a:schemeClr val="dk1"/>
                </a:solidFill>
              </a:rPr>
              <a:t> sufficient and I am seeking alternative treatment for my condition.  I am currently taking 40 mg of Prozac and 400 mg of </a:t>
            </a:r>
            <a:r>
              <a:rPr lang="en" sz="1100">
                <a:solidFill>
                  <a:srgbClr val="FF0000"/>
                </a:solidFill>
              </a:rPr>
              <a:t>Topamax </a:t>
            </a:r>
            <a:r>
              <a:rPr lang="en" sz="1100">
                <a:solidFill>
                  <a:schemeClr val="dk1"/>
                </a:solidFill>
              </a:rPr>
              <a:t>and feel worse then ever.  A concerned patient.  - 2 star</a:t>
            </a:r>
            <a:endParaRPr sz="1100">
              <a:solidFill>
                <a:schemeClr val="dk1"/>
              </a:solidFill>
            </a:endParaRPr>
          </a:p>
          <a:p>
            <a:pPr indent="-298450" lvl="0" marL="457200" rtl="0" algn="l">
              <a:spcBef>
                <a:spcPts val="1000"/>
              </a:spcBef>
              <a:spcAft>
                <a:spcPts val="0"/>
              </a:spcAft>
              <a:buClr>
                <a:schemeClr val="dk1"/>
              </a:buClr>
              <a:buSzPts val="1100"/>
              <a:buChar char="●"/>
            </a:pPr>
            <a:r>
              <a:rPr lang="en" sz="1100">
                <a:solidFill>
                  <a:schemeClr val="dk1"/>
                </a:solidFill>
              </a:rPr>
              <a:t>I was given this by my Rheumatologist to treat my arthritis but it did nothing to relieve the pain and inflammation. I'm on </a:t>
            </a:r>
            <a:r>
              <a:rPr lang="en" sz="1100">
                <a:solidFill>
                  <a:srgbClr val="FF0000"/>
                </a:solidFill>
              </a:rPr>
              <a:t>Topamax </a:t>
            </a:r>
            <a:r>
              <a:rPr lang="en" sz="1100">
                <a:solidFill>
                  <a:schemeClr val="dk1"/>
                </a:solidFill>
              </a:rPr>
              <a:t>and </a:t>
            </a:r>
            <a:r>
              <a:rPr lang="en" sz="1100">
                <a:solidFill>
                  <a:schemeClr val="dk1"/>
                </a:solidFill>
              </a:rPr>
              <a:t>Metoprolol</a:t>
            </a:r>
            <a:r>
              <a:rPr lang="en" sz="1100">
                <a:solidFill>
                  <a:schemeClr val="dk1"/>
                </a:solidFill>
              </a:rPr>
              <a:t> and it just made my migraines come on with a vengeance and thank god i have nitro pills. This is not for arthritis as he claims it to be!!! -1 star</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Useful for drug manufacturers, individuals and health professionals</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Potential drug interactions discovery</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1421350"/>
            <a:ext cx="8520600" cy="12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20"/>
              <a:t>How to analyze text within reviews to learn about drugs and online drug forum behavior?</a:t>
            </a:r>
            <a:endParaRPr sz="3520"/>
          </a:p>
          <a:p>
            <a:pPr indent="0" lvl="0" marL="0" rtl="0" algn="l">
              <a:spcBef>
                <a:spcPts val="0"/>
              </a:spcBef>
              <a:spcAft>
                <a:spcPts val="0"/>
              </a:spcAft>
              <a:buSzPts val="990"/>
              <a:buNone/>
            </a:pPr>
            <a:r>
              <a:t/>
            </a:r>
            <a:endParaRPr sz="3520"/>
          </a:p>
          <a:p>
            <a:pPr indent="457200" lvl="0" marL="1371600" rtl="0" algn="l">
              <a:spcBef>
                <a:spcPts val="0"/>
              </a:spcBef>
              <a:spcAft>
                <a:spcPts val="0"/>
              </a:spcAft>
              <a:buSzPts val="990"/>
              <a:buNone/>
            </a:pPr>
            <a:r>
              <a:rPr lang="en" sz="3520"/>
              <a:t>Drug Focus: Adderall</a:t>
            </a:r>
            <a:endParaRPr sz="35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142150" y="198875"/>
            <a:ext cx="3543900" cy="565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Useful Reviews </a:t>
            </a:r>
            <a:endParaRPr/>
          </a:p>
        </p:txBody>
      </p:sp>
      <p:sp>
        <p:nvSpPr>
          <p:cNvPr id="153" name="Google Shape;153;p27"/>
          <p:cNvSpPr txBox="1"/>
          <p:nvPr>
            <p:ph idx="1" type="body"/>
          </p:nvPr>
        </p:nvSpPr>
        <p:spPr>
          <a:xfrm>
            <a:off x="142150" y="842200"/>
            <a:ext cx="3543900" cy="41598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Sentiment score for most upvoted reviews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Broad range of both </a:t>
            </a:r>
            <a:r>
              <a:rPr lang="en">
                <a:solidFill>
                  <a:schemeClr val="dk1"/>
                </a:solidFill>
              </a:rPr>
              <a:t>polarity</a:t>
            </a:r>
            <a:r>
              <a:rPr lang="en">
                <a:solidFill>
                  <a:schemeClr val="dk1"/>
                </a:solidFill>
              </a:rPr>
              <a:t> and subjectivity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Clusters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reviews people will see</a:t>
            </a:r>
            <a:endParaRPr>
              <a:solidFill>
                <a:schemeClr val="dk1"/>
              </a:solidFill>
            </a:endParaRPr>
          </a:p>
        </p:txBody>
      </p:sp>
      <p:pic>
        <p:nvPicPr>
          <p:cNvPr id="154" name="Google Shape;154;p27"/>
          <p:cNvPicPr preferRelativeResize="0"/>
          <p:nvPr/>
        </p:nvPicPr>
        <p:blipFill>
          <a:blip r:embed="rId3">
            <a:alphaModFix/>
          </a:blip>
          <a:stretch>
            <a:fillRect/>
          </a:stretch>
        </p:blipFill>
        <p:spPr>
          <a:xfrm>
            <a:off x="4031050" y="117688"/>
            <a:ext cx="4975375" cy="490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829350" y="246925"/>
            <a:ext cx="7485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Reviews by Satisfaction - </a:t>
            </a:r>
            <a:r>
              <a:rPr lang="en">
                <a:solidFill>
                  <a:srgbClr val="FFFF00"/>
                </a:solidFill>
              </a:rPr>
              <a:t>Adderall </a:t>
            </a:r>
            <a:r>
              <a:rPr lang="en"/>
              <a:t>- Word Clouds</a:t>
            </a:r>
            <a:endParaRPr/>
          </a:p>
        </p:txBody>
      </p:sp>
      <p:sp>
        <p:nvSpPr>
          <p:cNvPr id="160" name="Google Shape;160;p28"/>
          <p:cNvSpPr txBox="1"/>
          <p:nvPr/>
        </p:nvSpPr>
        <p:spPr>
          <a:xfrm>
            <a:off x="1192350" y="1075400"/>
            <a:ext cx="2079600" cy="4002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Most Satisfied (4-5 star)</a:t>
            </a:r>
            <a:endParaRPr>
              <a:solidFill>
                <a:schemeClr val="dk1"/>
              </a:solidFill>
            </a:endParaRPr>
          </a:p>
        </p:txBody>
      </p:sp>
      <p:sp>
        <p:nvSpPr>
          <p:cNvPr id="161" name="Google Shape;161;p28"/>
          <p:cNvSpPr txBox="1"/>
          <p:nvPr/>
        </p:nvSpPr>
        <p:spPr>
          <a:xfrm>
            <a:off x="5786888" y="1075400"/>
            <a:ext cx="21375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Least </a:t>
            </a:r>
            <a:r>
              <a:rPr lang="en">
                <a:solidFill>
                  <a:schemeClr val="dk1"/>
                </a:solidFill>
              </a:rPr>
              <a:t>Satisfied (1-2 star)</a:t>
            </a:r>
            <a:endParaRPr>
              <a:solidFill>
                <a:schemeClr val="dk1"/>
              </a:solidFill>
            </a:endParaRPr>
          </a:p>
        </p:txBody>
      </p:sp>
      <p:pic>
        <p:nvPicPr>
          <p:cNvPr id="162" name="Google Shape;162;p28"/>
          <p:cNvPicPr preferRelativeResize="0"/>
          <p:nvPr/>
        </p:nvPicPr>
        <p:blipFill rotWithShape="1">
          <a:blip r:embed="rId3">
            <a:alphaModFix/>
          </a:blip>
          <a:srcRect b="12869" l="13526" r="11161" t="12179"/>
          <a:stretch/>
        </p:blipFill>
        <p:spPr>
          <a:xfrm>
            <a:off x="4979625" y="1703075"/>
            <a:ext cx="3888850" cy="2580122"/>
          </a:xfrm>
          <a:prstGeom prst="rect">
            <a:avLst/>
          </a:prstGeom>
          <a:noFill/>
          <a:ln cap="flat" cmpd="sng" w="9525">
            <a:solidFill>
              <a:srgbClr val="FF0000"/>
            </a:solidFill>
            <a:prstDash val="solid"/>
            <a:round/>
            <a:headEnd len="sm" w="sm" type="none"/>
            <a:tailEnd len="sm" w="sm" type="none"/>
          </a:ln>
        </p:spPr>
      </p:pic>
      <p:pic>
        <p:nvPicPr>
          <p:cNvPr id="163" name="Google Shape;163;p28"/>
          <p:cNvPicPr preferRelativeResize="0"/>
          <p:nvPr/>
        </p:nvPicPr>
        <p:blipFill rotWithShape="1">
          <a:blip r:embed="rId4">
            <a:alphaModFix/>
          </a:blip>
          <a:srcRect b="12503" l="13274" r="10783" t="11853"/>
          <a:stretch/>
        </p:blipFill>
        <p:spPr>
          <a:xfrm>
            <a:off x="287725" y="1703075"/>
            <a:ext cx="3888840" cy="2582350"/>
          </a:xfrm>
          <a:prstGeom prst="rect">
            <a:avLst/>
          </a:prstGeom>
          <a:noFill/>
          <a:ln cap="flat" cmpd="sng" w="9525">
            <a:solidFill>
              <a:srgbClr val="00FF00"/>
            </a:solidFill>
            <a:prstDash val="solid"/>
            <a:round/>
            <a:headEnd len="sm" w="sm" type="none"/>
            <a:tailEnd len="sm" w="sm" type="none"/>
          </a:ln>
        </p:spPr>
      </p:pic>
      <p:sp>
        <p:nvSpPr>
          <p:cNvPr id="164" name="Google Shape;164;p28"/>
          <p:cNvSpPr txBox="1"/>
          <p:nvPr/>
        </p:nvSpPr>
        <p:spPr>
          <a:xfrm>
            <a:off x="1580100" y="4512900"/>
            <a:ext cx="611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Good start however</a:t>
            </a:r>
            <a:r>
              <a:rPr lang="en" sz="1600">
                <a:solidFill>
                  <a:schemeClr val="dk1"/>
                </a:solidFill>
              </a:rPr>
              <a:t>,</a:t>
            </a:r>
            <a:r>
              <a:rPr lang="en" sz="1600">
                <a:solidFill>
                  <a:schemeClr val="dk1"/>
                </a:solidFill>
              </a:rPr>
              <a:t> not enough context and many similar terms...</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279525" y="1063175"/>
            <a:ext cx="2228700" cy="41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93C47D"/>
                </a:highlight>
              </a:rPr>
              <a:t>Most Satisfied (4-5 star)</a:t>
            </a:r>
            <a:endParaRPr sz="1500">
              <a:solidFill>
                <a:schemeClr val="dk1"/>
              </a:solidFill>
              <a:highlight>
                <a:srgbClr val="93C47D"/>
              </a:highlight>
            </a:endParaRPr>
          </a:p>
        </p:txBody>
      </p:sp>
      <p:sp>
        <p:nvSpPr>
          <p:cNvPr id="170" name="Google Shape;170;p29"/>
          <p:cNvSpPr txBox="1"/>
          <p:nvPr/>
        </p:nvSpPr>
        <p:spPr>
          <a:xfrm>
            <a:off x="4804750" y="1063175"/>
            <a:ext cx="2270100" cy="41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0000"/>
                </a:highlight>
              </a:rPr>
              <a:t>Least Satisfied (1-2 star)</a:t>
            </a:r>
            <a:endParaRPr sz="1500">
              <a:solidFill>
                <a:schemeClr val="dk1"/>
              </a:solidFill>
              <a:highlight>
                <a:srgbClr val="FF0000"/>
              </a:highlight>
            </a:endParaRPr>
          </a:p>
        </p:txBody>
      </p:sp>
      <p:pic>
        <p:nvPicPr>
          <p:cNvPr id="171" name="Google Shape;171;p29"/>
          <p:cNvPicPr preferRelativeResize="0"/>
          <p:nvPr/>
        </p:nvPicPr>
        <p:blipFill rotWithShape="1">
          <a:blip r:embed="rId3">
            <a:alphaModFix/>
          </a:blip>
          <a:srcRect b="0" l="0" r="-2072" t="0"/>
          <a:stretch/>
        </p:blipFill>
        <p:spPr>
          <a:xfrm>
            <a:off x="7139250" y="0"/>
            <a:ext cx="1428525" cy="5143501"/>
          </a:xfrm>
          <a:prstGeom prst="rect">
            <a:avLst/>
          </a:prstGeom>
          <a:noFill/>
          <a:ln>
            <a:noFill/>
          </a:ln>
        </p:spPr>
      </p:pic>
      <p:pic>
        <p:nvPicPr>
          <p:cNvPr id="172" name="Google Shape;172;p29"/>
          <p:cNvPicPr preferRelativeResize="0"/>
          <p:nvPr/>
        </p:nvPicPr>
        <p:blipFill>
          <a:blip r:embed="rId4">
            <a:alphaModFix/>
          </a:blip>
          <a:stretch>
            <a:fillRect/>
          </a:stretch>
        </p:blipFill>
        <p:spPr>
          <a:xfrm>
            <a:off x="2555975" y="0"/>
            <a:ext cx="1500198" cy="5143500"/>
          </a:xfrm>
          <a:prstGeom prst="rect">
            <a:avLst/>
          </a:prstGeom>
          <a:noFill/>
          <a:ln>
            <a:noFill/>
          </a:ln>
        </p:spPr>
      </p:pic>
      <p:sp>
        <p:nvSpPr>
          <p:cNvPr id="173" name="Google Shape;173;p29"/>
          <p:cNvSpPr txBox="1"/>
          <p:nvPr/>
        </p:nvSpPr>
        <p:spPr>
          <a:xfrm>
            <a:off x="279525" y="1478675"/>
            <a:ext cx="2228700" cy="169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Notable </a:t>
            </a:r>
            <a:r>
              <a:rPr lang="en">
                <a:solidFill>
                  <a:srgbClr val="00FF00"/>
                </a:solidFill>
              </a:rPr>
              <a:t>positive </a:t>
            </a:r>
            <a:r>
              <a:rPr lang="en">
                <a:solidFill>
                  <a:schemeClr val="dk1"/>
                </a:solidFill>
              </a:rPr>
              <a:t>pairs: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(chang, life)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(work, well)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(much, better)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(help, focus)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(pay, attent)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(complet, task)</a:t>
            </a:r>
            <a:endParaRPr>
              <a:solidFill>
                <a:schemeClr val="dk1"/>
              </a:solidFill>
            </a:endParaRPr>
          </a:p>
        </p:txBody>
      </p:sp>
      <p:sp>
        <p:nvSpPr>
          <p:cNvPr id="174" name="Google Shape;174;p29"/>
          <p:cNvSpPr txBox="1"/>
          <p:nvPr/>
        </p:nvSpPr>
        <p:spPr>
          <a:xfrm>
            <a:off x="4804750" y="1478675"/>
            <a:ext cx="2270100" cy="212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Notable </a:t>
            </a:r>
            <a:r>
              <a:rPr lang="en">
                <a:solidFill>
                  <a:srgbClr val="FF0000"/>
                </a:solidFill>
              </a:rPr>
              <a:t>negative </a:t>
            </a:r>
            <a:r>
              <a:rPr lang="en">
                <a:solidFill>
                  <a:schemeClr val="dk1"/>
                </a:solidFill>
              </a:rPr>
              <a:t>pairs: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(stop, take)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(mood, swing)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(highli, addict)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(heart, rate)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(blood, pressur)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(panic, attack)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*side effect identification</a:t>
            </a:r>
            <a:endParaRPr>
              <a:solidFill>
                <a:schemeClr val="dk1"/>
              </a:solidFill>
            </a:endParaRPr>
          </a:p>
        </p:txBody>
      </p:sp>
      <p:sp>
        <p:nvSpPr>
          <p:cNvPr id="175" name="Google Shape;175;p29"/>
          <p:cNvSpPr txBox="1"/>
          <p:nvPr/>
        </p:nvSpPr>
        <p:spPr>
          <a:xfrm>
            <a:off x="0" y="0"/>
            <a:ext cx="24339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Adderall review analysis cont.</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106125" y="105425"/>
            <a:ext cx="6049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Emotions of review by satisfaction rating</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0"/>
          <p:cNvPicPr preferRelativeResize="0"/>
          <p:nvPr/>
        </p:nvPicPr>
        <p:blipFill>
          <a:blip r:embed="rId3">
            <a:alphaModFix/>
          </a:blip>
          <a:stretch>
            <a:fillRect/>
          </a:stretch>
        </p:blipFill>
        <p:spPr>
          <a:xfrm>
            <a:off x="106125" y="836292"/>
            <a:ext cx="4276300" cy="4192233"/>
          </a:xfrm>
          <a:prstGeom prst="rect">
            <a:avLst/>
          </a:prstGeom>
          <a:noFill/>
          <a:ln>
            <a:noFill/>
          </a:ln>
        </p:spPr>
      </p:pic>
      <p:pic>
        <p:nvPicPr>
          <p:cNvPr id="183" name="Google Shape;183;p30"/>
          <p:cNvPicPr preferRelativeResize="0"/>
          <p:nvPr/>
        </p:nvPicPr>
        <p:blipFill>
          <a:blip r:embed="rId4">
            <a:alphaModFix/>
          </a:blip>
          <a:stretch>
            <a:fillRect/>
          </a:stretch>
        </p:blipFill>
        <p:spPr>
          <a:xfrm>
            <a:off x="4571999" y="836300"/>
            <a:ext cx="4276300" cy="4192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92350" y="1634075"/>
            <a:ext cx="4180500" cy="187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Content Dominated Expressions of Different</a:t>
            </a:r>
            <a:endParaRPr/>
          </a:p>
          <a:p>
            <a:pPr indent="0" lvl="0" marL="0" rtl="0" algn="l">
              <a:spcBef>
                <a:spcPts val="0"/>
              </a:spcBef>
              <a:spcAft>
                <a:spcPts val="0"/>
              </a:spcAft>
              <a:buNone/>
            </a:pPr>
            <a:r>
              <a:rPr lang="en"/>
              <a:t>Emotions of Adderall Reviews?</a:t>
            </a:r>
            <a:endParaRPr/>
          </a:p>
        </p:txBody>
      </p:sp>
      <p:pic>
        <p:nvPicPr>
          <p:cNvPr id="189" name="Google Shape;189;p31"/>
          <p:cNvPicPr preferRelativeResize="0"/>
          <p:nvPr/>
        </p:nvPicPr>
        <p:blipFill>
          <a:blip r:embed="rId3">
            <a:alphaModFix/>
          </a:blip>
          <a:stretch>
            <a:fillRect/>
          </a:stretch>
        </p:blipFill>
        <p:spPr>
          <a:xfrm>
            <a:off x="4333349" y="278800"/>
            <a:ext cx="4677851" cy="4585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52400" y="430875"/>
            <a:ext cx="2716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WebMD Reviews</a:t>
            </a:r>
            <a:endParaRPr/>
          </a:p>
        </p:txBody>
      </p:sp>
      <p:pic>
        <p:nvPicPr>
          <p:cNvPr id="62" name="Google Shape;62;p14"/>
          <p:cNvPicPr preferRelativeResize="0"/>
          <p:nvPr/>
        </p:nvPicPr>
        <p:blipFill>
          <a:blip r:embed="rId3">
            <a:alphaModFix/>
          </a:blip>
          <a:stretch>
            <a:fillRect/>
          </a:stretch>
        </p:blipFill>
        <p:spPr>
          <a:xfrm>
            <a:off x="4832200" y="1170125"/>
            <a:ext cx="4066824" cy="3820975"/>
          </a:xfrm>
          <a:prstGeom prst="rect">
            <a:avLst/>
          </a:prstGeom>
          <a:noFill/>
          <a:ln>
            <a:noFill/>
          </a:ln>
        </p:spPr>
      </p:pic>
      <p:pic>
        <p:nvPicPr>
          <p:cNvPr id="63" name="Google Shape;63;p14"/>
          <p:cNvPicPr preferRelativeResize="0"/>
          <p:nvPr/>
        </p:nvPicPr>
        <p:blipFill>
          <a:blip r:embed="rId4">
            <a:alphaModFix/>
          </a:blip>
          <a:stretch>
            <a:fillRect/>
          </a:stretch>
        </p:blipFill>
        <p:spPr>
          <a:xfrm>
            <a:off x="152400" y="1170125"/>
            <a:ext cx="4378783" cy="3820976"/>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32"/>
          <p:cNvSpPr txBox="1"/>
          <p:nvPr>
            <p:ph type="title"/>
          </p:nvPr>
        </p:nvSpPr>
        <p:spPr>
          <a:xfrm>
            <a:off x="-12" y="0"/>
            <a:ext cx="9144000" cy="587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Drug Satisfaction - Competitor Analysis</a:t>
            </a:r>
            <a:endParaRPr/>
          </a:p>
        </p:txBody>
      </p:sp>
      <p:pic>
        <p:nvPicPr>
          <p:cNvPr id="195" name="Google Shape;195;p32"/>
          <p:cNvPicPr preferRelativeResize="0"/>
          <p:nvPr/>
        </p:nvPicPr>
        <p:blipFill rotWithShape="1">
          <a:blip r:embed="rId3">
            <a:alphaModFix/>
          </a:blip>
          <a:srcRect b="5543" l="7350" r="8069" t="9045"/>
          <a:stretch/>
        </p:blipFill>
        <p:spPr>
          <a:xfrm>
            <a:off x="969275" y="771125"/>
            <a:ext cx="6273175" cy="4223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283400" y="126650"/>
            <a:ext cx="50724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&amp; Applications</a:t>
            </a:r>
            <a:endParaRPr/>
          </a:p>
        </p:txBody>
      </p:sp>
      <p:sp>
        <p:nvSpPr>
          <p:cNvPr id="201" name="Google Shape;201;p33"/>
          <p:cNvSpPr txBox="1"/>
          <p:nvPr>
            <p:ph idx="1" type="body"/>
          </p:nvPr>
        </p:nvSpPr>
        <p:spPr>
          <a:xfrm>
            <a:off x="283350" y="800263"/>
            <a:ext cx="5072400" cy="2296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Key takeaways: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WebMD reviews utilization for learning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Identifying drug connections </a:t>
            </a:r>
            <a:r>
              <a:rPr lang="en">
                <a:solidFill>
                  <a:schemeClr val="dk1"/>
                </a:solidFill>
              </a:rPr>
              <a:t>with different conditions and drugs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General drug insights from public user experiences</a:t>
            </a:r>
            <a:endParaRPr>
              <a:solidFill>
                <a:schemeClr val="dk1"/>
              </a:solidFill>
            </a:endParaRPr>
          </a:p>
        </p:txBody>
      </p:sp>
      <p:pic>
        <p:nvPicPr>
          <p:cNvPr id="202" name="Google Shape;202;p33"/>
          <p:cNvPicPr preferRelativeResize="0"/>
          <p:nvPr/>
        </p:nvPicPr>
        <p:blipFill>
          <a:blip r:embed="rId3">
            <a:alphaModFix/>
          </a:blip>
          <a:stretch>
            <a:fillRect/>
          </a:stretch>
        </p:blipFill>
        <p:spPr>
          <a:xfrm>
            <a:off x="5821525" y="1191350"/>
            <a:ext cx="2837550" cy="2837550"/>
          </a:xfrm>
          <a:prstGeom prst="rect">
            <a:avLst/>
          </a:prstGeom>
          <a:noFill/>
          <a:ln>
            <a:noFill/>
          </a:ln>
        </p:spPr>
      </p:pic>
      <p:sp>
        <p:nvSpPr>
          <p:cNvPr id="203" name="Google Shape;203;p33"/>
          <p:cNvSpPr txBox="1"/>
          <p:nvPr>
            <p:ph idx="1" type="body"/>
          </p:nvPr>
        </p:nvSpPr>
        <p:spPr>
          <a:xfrm>
            <a:off x="283350" y="3097075"/>
            <a:ext cx="5072400" cy="1867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Applications: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Pharmacovigilance - drug interactions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Drug repurposing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Pharmaceutical companies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48800" y="445025"/>
            <a:ext cx="3600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9" name="Google Shape;69;p15"/>
          <p:cNvSpPr txBox="1"/>
          <p:nvPr>
            <p:ph idx="1" type="body"/>
          </p:nvPr>
        </p:nvSpPr>
        <p:spPr>
          <a:xfrm>
            <a:off x="148575" y="1152475"/>
            <a:ext cx="3600900" cy="3828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1000"/>
              </a:spcBef>
              <a:spcAft>
                <a:spcPts val="0"/>
              </a:spcAft>
              <a:buClr>
                <a:schemeClr val="dk1"/>
              </a:buClr>
              <a:buSzPts val="1800"/>
              <a:buChar char="●"/>
            </a:pPr>
            <a:r>
              <a:rPr lang="en">
                <a:solidFill>
                  <a:schemeClr val="dk1"/>
                </a:solidFill>
              </a:rPr>
              <a:t>WebMD reviews dataset from Kaggle</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Reviews from 9/2007-3/2020</a:t>
            </a:r>
            <a:endParaRPr sz="1100">
              <a:solidFill>
                <a:srgbClr val="000000"/>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300,000+ total reviews</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6,572 total drugs</a:t>
            </a:r>
            <a:endParaRPr>
              <a:solidFill>
                <a:schemeClr val="dk1"/>
              </a:solidFill>
            </a:endParaRPr>
          </a:p>
          <a:p>
            <a:pPr indent="-342900" lvl="0" marL="457200" rtl="0" algn="l">
              <a:lnSpc>
                <a:spcPct val="115000"/>
              </a:lnSpc>
              <a:spcBef>
                <a:spcPts val="1000"/>
              </a:spcBef>
              <a:spcAft>
                <a:spcPts val="1200"/>
              </a:spcAft>
              <a:buClr>
                <a:schemeClr val="dk1"/>
              </a:buClr>
              <a:buSzPts val="1800"/>
              <a:buChar char="●"/>
            </a:pPr>
            <a:r>
              <a:rPr lang="en">
                <a:solidFill>
                  <a:schemeClr val="dk1"/>
                </a:solidFill>
              </a:rPr>
              <a:t>1,806 total conditions</a:t>
            </a:r>
            <a:endParaRPr>
              <a:solidFill>
                <a:schemeClr val="dk1"/>
              </a:solidFill>
            </a:endParaRPr>
          </a:p>
        </p:txBody>
      </p:sp>
      <p:sp>
        <p:nvSpPr>
          <p:cNvPr id="70" name="Google Shape;70;p15"/>
          <p:cNvSpPr txBox="1"/>
          <p:nvPr>
            <p:ph type="title"/>
          </p:nvPr>
        </p:nvSpPr>
        <p:spPr>
          <a:xfrm>
            <a:off x="4624175" y="445025"/>
            <a:ext cx="3915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Goals</a:t>
            </a:r>
            <a:endParaRPr/>
          </a:p>
        </p:txBody>
      </p:sp>
      <p:sp>
        <p:nvSpPr>
          <p:cNvPr id="71" name="Google Shape;71;p15"/>
          <p:cNvSpPr txBox="1"/>
          <p:nvPr>
            <p:ph idx="1" type="body"/>
          </p:nvPr>
        </p:nvSpPr>
        <p:spPr>
          <a:xfrm>
            <a:off x="4624175" y="1152475"/>
            <a:ext cx="3915300" cy="3828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1000"/>
              </a:spcBef>
              <a:spcAft>
                <a:spcPts val="0"/>
              </a:spcAft>
              <a:buClr>
                <a:schemeClr val="dk1"/>
              </a:buClr>
              <a:buSzPts val="1800"/>
              <a:buChar char="●"/>
            </a:pPr>
            <a:r>
              <a:rPr lang="en">
                <a:solidFill>
                  <a:schemeClr val="dk1"/>
                </a:solidFill>
              </a:rPr>
              <a:t>What can we learn regarding drug associations and adverse effects from reviews?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How can we analyze text within reviews to learn about drugs and behavior on WebMD?</a:t>
            </a:r>
            <a:endParaRPr>
              <a:solidFill>
                <a:schemeClr val="dk1"/>
              </a:solidFill>
            </a:endParaRPr>
          </a:p>
          <a:p>
            <a:pPr indent="-342900" lvl="0" marL="457200" rtl="0" algn="l">
              <a:spcBef>
                <a:spcPts val="1000"/>
              </a:spcBef>
              <a:spcAft>
                <a:spcPts val="1200"/>
              </a:spcAft>
              <a:buClr>
                <a:schemeClr val="dk1"/>
              </a:buClr>
              <a:buSzPts val="1800"/>
              <a:buChar char="●"/>
            </a:pPr>
            <a:r>
              <a:rPr lang="en">
                <a:solidFill>
                  <a:schemeClr val="dk1"/>
                </a:solidFill>
              </a:rPr>
              <a:t>Identify use cases for utilizing processed review data in health and pharma context</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0" y="0"/>
            <a:ext cx="20094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891"/>
              <a:buNone/>
            </a:pPr>
            <a:r>
              <a:rPr lang="en" sz="1887">
                <a:solidFill>
                  <a:schemeClr val="lt1"/>
                </a:solidFill>
              </a:rPr>
              <a:t>Data Breakdown</a:t>
            </a:r>
            <a:endParaRPr sz="1887">
              <a:solidFill>
                <a:schemeClr val="lt1"/>
              </a:solidFill>
            </a:endParaRPr>
          </a:p>
        </p:txBody>
      </p:sp>
      <p:pic>
        <p:nvPicPr>
          <p:cNvPr id="77" name="Google Shape;77;p16"/>
          <p:cNvPicPr preferRelativeResize="0"/>
          <p:nvPr/>
        </p:nvPicPr>
        <p:blipFill>
          <a:blip r:embed="rId3">
            <a:alphaModFix/>
          </a:blip>
          <a:stretch>
            <a:fillRect/>
          </a:stretch>
        </p:blipFill>
        <p:spPr>
          <a:xfrm>
            <a:off x="390625" y="572700"/>
            <a:ext cx="3201800" cy="2287000"/>
          </a:xfrm>
          <a:prstGeom prst="rect">
            <a:avLst/>
          </a:prstGeom>
          <a:noFill/>
          <a:ln>
            <a:noFill/>
          </a:ln>
        </p:spPr>
      </p:pic>
      <p:pic>
        <p:nvPicPr>
          <p:cNvPr id="78" name="Google Shape;78;p16"/>
          <p:cNvPicPr preferRelativeResize="0"/>
          <p:nvPr/>
        </p:nvPicPr>
        <p:blipFill>
          <a:blip r:embed="rId4">
            <a:alphaModFix/>
          </a:blip>
          <a:stretch>
            <a:fillRect/>
          </a:stretch>
        </p:blipFill>
        <p:spPr>
          <a:xfrm>
            <a:off x="3353050" y="523400"/>
            <a:ext cx="5846850" cy="2336300"/>
          </a:xfrm>
          <a:prstGeom prst="rect">
            <a:avLst/>
          </a:prstGeom>
          <a:noFill/>
          <a:ln>
            <a:noFill/>
          </a:ln>
        </p:spPr>
      </p:pic>
      <p:pic>
        <p:nvPicPr>
          <p:cNvPr id="79" name="Google Shape;79;p16"/>
          <p:cNvPicPr preferRelativeResize="0"/>
          <p:nvPr/>
        </p:nvPicPr>
        <p:blipFill>
          <a:blip r:embed="rId5">
            <a:alphaModFix/>
          </a:blip>
          <a:stretch>
            <a:fillRect/>
          </a:stretch>
        </p:blipFill>
        <p:spPr>
          <a:xfrm>
            <a:off x="62875" y="2859700"/>
            <a:ext cx="3859726" cy="2144300"/>
          </a:xfrm>
          <a:prstGeom prst="rect">
            <a:avLst/>
          </a:prstGeom>
          <a:noFill/>
          <a:ln>
            <a:noFill/>
          </a:ln>
        </p:spPr>
      </p:pic>
      <p:pic>
        <p:nvPicPr>
          <p:cNvPr id="80" name="Google Shape;80;p16"/>
          <p:cNvPicPr preferRelativeResize="0"/>
          <p:nvPr/>
        </p:nvPicPr>
        <p:blipFill>
          <a:blip r:embed="rId6">
            <a:alphaModFix/>
          </a:blip>
          <a:stretch>
            <a:fillRect/>
          </a:stretch>
        </p:blipFill>
        <p:spPr>
          <a:xfrm>
            <a:off x="3788725" y="3102602"/>
            <a:ext cx="4975500" cy="190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81350"/>
            <a:ext cx="41808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t>Data Preprocessing</a:t>
            </a:r>
            <a:endParaRPr/>
          </a:p>
        </p:txBody>
      </p:sp>
      <p:sp>
        <p:nvSpPr>
          <p:cNvPr id="86" name="Google Shape;86;p17"/>
          <p:cNvSpPr txBox="1"/>
          <p:nvPr>
            <p:ph idx="1" type="body"/>
          </p:nvPr>
        </p:nvSpPr>
        <p:spPr>
          <a:xfrm>
            <a:off x="311700" y="1152475"/>
            <a:ext cx="4180800" cy="2766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rPr>
              <a:t>Stopword removal in reviews</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Merging of drugs by Id number</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Drop row duplicates</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n" sz="2000">
                <a:solidFill>
                  <a:schemeClr val="dk1"/>
                </a:solidFill>
              </a:rPr>
              <a:t>Fill NaN values</a:t>
            </a:r>
            <a:endParaRPr sz="2000">
              <a:solidFill>
                <a:schemeClr val="dk1"/>
              </a:solidFill>
            </a:endParaRPr>
          </a:p>
        </p:txBody>
      </p:sp>
      <p:sp>
        <p:nvSpPr>
          <p:cNvPr id="87" name="Google Shape;87;p17"/>
          <p:cNvSpPr txBox="1"/>
          <p:nvPr>
            <p:ph type="title"/>
          </p:nvPr>
        </p:nvSpPr>
        <p:spPr>
          <a:xfrm>
            <a:off x="4786900" y="381350"/>
            <a:ext cx="41808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914400" rtl="0" algn="l">
              <a:spcBef>
                <a:spcPts val="0"/>
              </a:spcBef>
              <a:spcAft>
                <a:spcPts val="0"/>
              </a:spcAft>
              <a:buNone/>
            </a:pPr>
            <a:r>
              <a:rPr lang="en"/>
              <a:t>Data Issues</a:t>
            </a:r>
            <a:endParaRPr/>
          </a:p>
        </p:txBody>
      </p:sp>
      <p:sp>
        <p:nvSpPr>
          <p:cNvPr id="88" name="Google Shape;88;p17"/>
          <p:cNvSpPr txBox="1"/>
          <p:nvPr>
            <p:ph idx="1" type="body"/>
          </p:nvPr>
        </p:nvSpPr>
        <p:spPr>
          <a:xfrm>
            <a:off x="4786900" y="1134625"/>
            <a:ext cx="4180800" cy="2802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346075" lvl="0" marL="457200" rtl="0" algn="l">
              <a:lnSpc>
                <a:spcPct val="200000"/>
              </a:lnSpc>
              <a:spcBef>
                <a:spcPts val="0"/>
              </a:spcBef>
              <a:spcAft>
                <a:spcPts val="0"/>
              </a:spcAft>
              <a:buClr>
                <a:schemeClr val="dk1"/>
              </a:buClr>
              <a:buSzPct val="100000"/>
              <a:buChar char="●"/>
            </a:pPr>
            <a:r>
              <a:rPr lang="en" sz="2000">
                <a:solidFill>
                  <a:schemeClr val="dk1"/>
                </a:solidFill>
              </a:rPr>
              <a:t>Drug similarities</a:t>
            </a:r>
            <a:endParaRPr sz="2000">
              <a:solidFill>
                <a:schemeClr val="dk1"/>
              </a:solidFill>
            </a:endParaRPr>
          </a:p>
          <a:p>
            <a:pPr indent="-346075" lvl="0" marL="457200" rtl="0" algn="l">
              <a:lnSpc>
                <a:spcPct val="200000"/>
              </a:lnSpc>
              <a:spcBef>
                <a:spcPts val="0"/>
              </a:spcBef>
              <a:spcAft>
                <a:spcPts val="0"/>
              </a:spcAft>
              <a:buClr>
                <a:schemeClr val="dk1"/>
              </a:buClr>
              <a:buSzPct val="100000"/>
              <a:buChar char="●"/>
            </a:pPr>
            <a:r>
              <a:rPr lang="en" sz="2000">
                <a:solidFill>
                  <a:schemeClr val="dk1"/>
                </a:solidFill>
              </a:rPr>
              <a:t>Condition similarities</a:t>
            </a:r>
            <a:endParaRPr sz="2000">
              <a:solidFill>
                <a:schemeClr val="dk1"/>
              </a:solidFill>
            </a:endParaRPr>
          </a:p>
          <a:p>
            <a:pPr indent="-346075" lvl="0" marL="457200" rtl="0" algn="l">
              <a:lnSpc>
                <a:spcPct val="200000"/>
              </a:lnSpc>
              <a:spcBef>
                <a:spcPts val="0"/>
              </a:spcBef>
              <a:spcAft>
                <a:spcPts val="0"/>
              </a:spcAft>
              <a:buClr>
                <a:schemeClr val="dk1"/>
              </a:buClr>
              <a:buSzPct val="100000"/>
              <a:buChar char="●"/>
            </a:pPr>
            <a:r>
              <a:rPr lang="en" sz="2000">
                <a:solidFill>
                  <a:schemeClr val="dk1"/>
                </a:solidFill>
              </a:rPr>
              <a:t>Botted reviews</a:t>
            </a:r>
            <a:endParaRPr sz="2000">
              <a:solidFill>
                <a:schemeClr val="dk1"/>
              </a:solidFill>
            </a:endParaRPr>
          </a:p>
          <a:p>
            <a:pPr indent="-346075" lvl="0" marL="457200" rtl="0" algn="l">
              <a:lnSpc>
                <a:spcPct val="200000"/>
              </a:lnSpc>
              <a:spcBef>
                <a:spcPts val="0"/>
              </a:spcBef>
              <a:spcAft>
                <a:spcPts val="0"/>
              </a:spcAft>
              <a:buClr>
                <a:schemeClr val="dk1"/>
              </a:buClr>
              <a:buSzPct val="100000"/>
              <a:buChar char="●"/>
            </a:pPr>
            <a:r>
              <a:rPr lang="en" sz="2000">
                <a:solidFill>
                  <a:schemeClr val="dk1"/>
                </a:solidFill>
              </a:rPr>
              <a:t>Low frequency review skewing</a:t>
            </a:r>
            <a:endParaRPr sz="2000">
              <a:solidFill>
                <a:schemeClr val="dk1"/>
              </a:solidFill>
            </a:endParaRPr>
          </a:p>
          <a:p>
            <a:pPr indent="0" lvl="0" marL="0" rtl="0" algn="l">
              <a:lnSpc>
                <a:spcPct val="200000"/>
              </a:lnSpc>
              <a:spcBef>
                <a:spcPts val="1200"/>
              </a:spcBef>
              <a:spcAft>
                <a:spcPts val="1200"/>
              </a:spcAft>
              <a:buNone/>
            </a:pPr>
            <a:r>
              <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98100" y="1223275"/>
            <a:ext cx="8907300" cy="1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How to analyze and learn from drug-condition</a:t>
            </a:r>
            <a:endParaRPr sz="3300"/>
          </a:p>
          <a:p>
            <a:pPr indent="0" lvl="0" marL="0" rtl="0" algn="l">
              <a:spcBef>
                <a:spcPts val="0"/>
              </a:spcBef>
              <a:spcAft>
                <a:spcPts val="0"/>
              </a:spcAft>
              <a:buNone/>
            </a:pPr>
            <a:r>
              <a:rPr lang="en" sz="3300"/>
              <a:t>relationships in online text reviews?</a:t>
            </a:r>
            <a:endParaRPr sz="3300"/>
          </a:p>
          <a:p>
            <a:pPr indent="0" lvl="0" marL="0" rtl="0" algn="l">
              <a:spcBef>
                <a:spcPts val="0"/>
              </a:spcBef>
              <a:spcAft>
                <a:spcPts val="0"/>
              </a:spcAft>
              <a:buNone/>
            </a:pPr>
            <a:r>
              <a:rPr lang="en" sz="3300"/>
              <a:t>	</a:t>
            </a:r>
            <a:endParaRPr sz="3300"/>
          </a:p>
          <a:p>
            <a:pPr indent="0" lvl="0" marL="0" rtl="0" algn="l">
              <a:spcBef>
                <a:spcPts val="0"/>
              </a:spcBef>
              <a:spcAft>
                <a:spcPts val="0"/>
              </a:spcAft>
              <a:buNone/>
            </a:pPr>
            <a:r>
              <a:t/>
            </a:r>
            <a:endParaRPr sz="3300"/>
          </a:p>
          <a:p>
            <a:pPr indent="0" lvl="0" marL="914400" rtl="0" algn="l">
              <a:spcBef>
                <a:spcPts val="0"/>
              </a:spcBef>
              <a:spcAft>
                <a:spcPts val="0"/>
              </a:spcAft>
              <a:buNone/>
            </a:pPr>
            <a:r>
              <a:rPr lang="en" sz="3300"/>
              <a:t>Drug Focus:	 Amoxicillin and Prozac</a:t>
            </a:r>
            <a:endParaRPr sz="3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35160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Drugs and Conditions</a:t>
            </a:r>
            <a:endParaRPr sz="2320"/>
          </a:p>
        </p:txBody>
      </p:sp>
      <p:sp>
        <p:nvSpPr>
          <p:cNvPr id="99" name="Google Shape;99;p19"/>
          <p:cNvSpPr txBox="1"/>
          <p:nvPr>
            <p:ph idx="1" type="body"/>
          </p:nvPr>
        </p:nvSpPr>
        <p:spPr>
          <a:xfrm>
            <a:off x="311700" y="1152475"/>
            <a:ext cx="3516000" cy="1790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Drugs = red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Conditions = blue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Edges for drug review written for specific condition</a:t>
            </a:r>
            <a:endParaRPr>
              <a:solidFill>
                <a:schemeClr val="dk1"/>
              </a:solidFill>
            </a:endParaRPr>
          </a:p>
        </p:txBody>
      </p:sp>
      <p:pic>
        <p:nvPicPr>
          <p:cNvPr id="100" name="Google Shape;100;p19"/>
          <p:cNvPicPr preferRelativeResize="0"/>
          <p:nvPr/>
        </p:nvPicPr>
        <p:blipFill>
          <a:blip r:embed="rId3">
            <a:alphaModFix/>
          </a:blip>
          <a:stretch>
            <a:fillRect/>
          </a:stretch>
        </p:blipFill>
        <p:spPr>
          <a:xfrm>
            <a:off x="3919052" y="0"/>
            <a:ext cx="5224947"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4260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t>Degree Centrality Measures</a:t>
            </a:r>
            <a:endParaRPr sz="2520"/>
          </a:p>
        </p:txBody>
      </p:sp>
      <p:sp>
        <p:nvSpPr>
          <p:cNvPr id="106" name="Google Shape;106;p20"/>
          <p:cNvSpPr txBox="1"/>
          <p:nvPr/>
        </p:nvSpPr>
        <p:spPr>
          <a:xfrm>
            <a:off x="728725" y="1571250"/>
            <a:ext cx="3282900" cy="2709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rPr>
              <a:t>Top 5 Out-Degree (Drugs)</a:t>
            </a:r>
            <a:endParaRPr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Prednisone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Cipro</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Methylprednisolone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Ciprofloxacin</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Levaquin</a:t>
            </a:r>
            <a:endParaRPr sz="1600">
              <a:solidFill>
                <a:schemeClr val="dk1"/>
              </a:solidFill>
            </a:endParaRPr>
          </a:p>
          <a:p>
            <a:pPr indent="0" lvl="0" marL="0" rtl="0" algn="l">
              <a:lnSpc>
                <a:spcPct val="100000"/>
              </a:lnSpc>
              <a:spcBef>
                <a:spcPts val="1200"/>
              </a:spcBef>
              <a:spcAft>
                <a:spcPts val="1200"/>
              </a:spcAft>
              <a:buNone/>
            </a:pPr>
            <a:r>
              <a:rPr lang="en" sz="1600">
                <a:solidFill>
                  <a:schemeClr val="dk1"/>
                </a:solidFill>
              </a:rPr>
              <a:t>*Drugs with highest number of different associated conditions in reviews</a:t>
            </a:r>
            <a:endParaRPr sz="1600">
              <a:solidFill>
                <a:schemeClr val="dk1"/>
              </a:solidFill>
            </a:endParaRPr>
          </a:p>
        </p:txBody>
      </p:sp>
      <p:sp>
        <p:nvSpPr>
          <p:cNvPr id="107" name="Google Shape;107;p20"/>
          <p:cNvSpPr txBox="1"/>
          <p:nvPr/>
        </p:nvSpPr>
        <p:spPr>
          <a:xfrm>
            <a:off x="4726175" y="1571250"/>
            <a:ext cx="3282900" cy="2709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1"/>
                </a:solidFill>
              </a:rPr>
              <a:t>Top 5 In-Degree (Condition)</a:t>
            </a:r>
            <a:endParaRPr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Other</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Osteoporosis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Birth control</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High blood pressure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Acne</a:t>
            </a:r>
            <a:endParaRPr sz="1600">
              <a:solidFill>
                <a:schemeClr val="dk1"/>
              </a:solidFill>
            </a:endParaRPr>
          </a:p>
          <a:p>
            <a:pPr indent="0" lvl="0" marL="0" rtl="0" algn="l">
              <a:lnSpc>
                <a:spcPct val="100000"/>
              </a:lnSpc>
              <a:spcBef>
                <a:spcPts val="1200"/>
              </a:spcBef>
              <a:spcAft>
                <a:spcPts val="1200"/>
              </a:spcAft>
              <a:buNone/>
            </a:pPr>
            <a:r>
              <a:rPr lang="en" sz="1600">
                <a:solidFill>
                  <a:schemeClr val="dk1"/>
                </a:solidFill>
              </a:rPr>
              <a:t>*Conditions associated with the most different drugs in entire webmd reviews dataset</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64075" y="261075"/>
            <a:ext cx="32400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Drug Use Case</a:t>
            </a:r>
            <a:endParaRPr/>
          </a:p>
        </p:txBody>
      </p:sp>
      <p:sp>
        <p:nvSpPr>
          <p:cNvPr id="113" name="Google Shape;113;p21"/>
          <p:cNvSpPr txBox="1"/>
          <p:nvPr>
            <p:ph idx="1" type="body"/>
          </p:nvPr>
        </p:nvSpPr>
        <p:spPr>
          <a:xfrm>
            <a:off x="64075" y="954375"/>
            <a:ext cx="3240000" cy="4125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Drug: </a:t>
            </a:r>
            <a:r>
              <a:rPr b="1" lang="en">
                <a:solidFill>
                  <a:srgbClr val="FFFF00"/>
                </a:solidFill>
              </a:rPr>
              <a:t>Amoxicillin</a:t>
            </a:r>
            <a:endParaRPr b="1">
              <a:solidFill>
                <a:srgbClr val="FFFF00"/>
              </a:solidFill>
            </a:endParaRPr>
          </a:p>
          <a:p>
            <a:pPr indent="-342900" lvl="0" marL="457200" rtl="0" algn="l">
              <a:spcBef>
                <a:spcPts val="0"/>
              </a:spcBef>
              <a:spcAft>
                <a:spcPts val="0"/>
              </a:spcAft>
              <a:buClr>
                <a:schemeClr val="dk1"/>
              </a:buClr>
              <a:buSzPts val="1800"/>
              <a:buChar char="●"/>
            </a:pPr>
            <a:r>
              <a:rPr lang="en">
                <a:solidFill>
                  <a:schemeClr val="dk1"/>
                </a:solidFill>
              </a:rPr>
              <a:t>Edge width for review frequency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Color by satisfaction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Condition associations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Application </a:t>
            </a:r>
            <a:endParaRPr>
              <a:solidFill>
                <a:schemeClr val="dk1"/>
              </a:solidFill>
            </a:endParaRPr>
          </a:p>
        </p:txBody>
      </p:sp>
      <p:pic>
        <p:nvPicPr>
          <p:cNvPr id="114" name="Google Shape;114;p21"/>
          <p:cNvPicPr preferRelativeResize="0"/>
          <p:nvPr/>
        </p:nvPicPr>
        <p:blipFill rotWithShape="1">
          <a:blip r:embed="rId3">
            <a:alphaModFix/>
          </a:blip>
          <a:srcRect b="15543" l="12578" r="9872" t="15495"/>
          <a:stretch/>
        </p:blipFill>
        <p:spPr>
          <a:xfrm>
            <a:off x="3360186" y="0"/>
            <a:ext cx="5783813"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